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314" r:id="rId5"/>
    <p:sldId id="265" r:id="rId6"/>
    <p:sldId id="266" r:id="rId7"/>
    <p:sldId id="263" r:id="rId8"/>
    <p:sldId id="315" r:id="rId9"/>
    <p:sldId id="268" r:id="rId10"/>
    <p:sldId id="269" r:id="rId11"/>
    <p:sldId id="270" r:id="rId12"/>
    <p:sldId id="271" r:id="rId13"/>
    <p:sldId id="272" r:id="rId14"/>
    <p:sldId id="316" r:id="rId15"/>
    <p:sldId id="274" r:id="rId16"/>
    <p:sldId id="317" r:id="rId17"/>
    <p:sldId id="275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318" r:id="rId30"/>
    <p:sldId id="291" r:id="rId31"/>
    <p:sldId id="293" r:id="rId32"/>
    <p:sldId id="308" r:id="rId33"/>
    <p:sldId id="297" r:id="rId34"/>
    <p:sldId id="298" r:id="rId35"/>
    <p:sldId id="299" r:id="rId36"/>
    <p:sldId id="301" r:id="rId37"/>
    <p:sldId id="302" r:id="rId38"/>
    <p:sldId id="303" r:id="rId39"/>
    <p:sldId id="313" r:id="rId40"/>
    <p:sldId id="304" r:id="rId41"/>
    <p:sldId id="305" r:id="rId42"/>
    <p:sldId id="306" r:id="rId43"/>
    <p:sldId id="307" r:id="rId44"/>
    <p:sldId id="309" r:id="rId45"/>
    <p:sldId id="310" r:id="rId46"/>
    <p:sldId id="311" r:id="rId47"/>
    <p:sldId id="31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3.jpeg"/><Relationship Id="rId4" Type="http://schemas.openxmlformats.org/officeDocument/2006/relationships/hyperlink" Target="http://www.poznan.pl/mim/oswiata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7"/>
          <p:cNvSpPr>
            <a:spLocks noChangeArrowheads="1"/>
          </p:cNvSpPr>
          <p:nvPr/>
        </p:nvSpPr>
        <p:spPr bwMode="auto">
          <a:xfrm>
            <a:off x="0" y="0"/>
            <a:ext cx="12192000" cy="653143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rgbClr val="1818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aseline="0" dirty="0">
                <a:solidFill>
                  <a:schemeClr val="bg1"/>
                </a:solidFill>
              </a:rPr>
              <a:t>Szkoła Podstawowa nr 35 im. Władysława Łokietka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52575" y="4553743"/>
            <a:ext cx="2882900" cy="1006475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800" baseline="0" dirty="0">
                <a:solidFill>
                  <a:schemeClr val="bg1"/>
                </a:solidFill>
              </a:rPr>
              <a:t>V-CE DYR. </a:t>
            </a:r>
          </a:p>
          <a:p>
            <a:pPr algn="ctr" eaLnBrk="1" hangingPunct="1"/>
            <a:r>
              <a:rPr lang="pl-PL" altLang="pl-PL" sz="1000" baseline="0" dirty="0">
                <a:solidFill>
                  <a:schemeClr val="bg1"/>
                </a:solidFill>
              </a:rPr>
              <a:t>mgr  Jolanta </a:t>
            </a:r>
            <a:r>
              <a:rPr lang="pl-PL" altLang="pl-PL" sz="1000" baseline="0" dirty="0" err="1">
                <a:solidFill>
                  <a:schemeClr val="bg1"/>
                </a:solidFill>
              </a:rPr>
              <a:t>Darul</a:t>
            </a:r>
            <a:endParaRPr lang="pl-PL" altLang="pl-PL" sz="1000" baseline="0" dirty="0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sz="1000" baseline="0" dirty="0">
                <a:solidFill>
                  <a:schemeClr val="bg1"/>
                </a:solidFill>
              </a:rPr>
              <a:t>mgr Honorata Kałużna</a:t>
            </a:r>
          </a:p>
          <a:p>
            <a:pPr algn="ctr" eaLnBrk="1" hangingPunct="1"/>
            <a:r>
              <a:rPr lang="pl-PL" altLang="pl-PL" sz="1000" baseline="0" dirty="0">
                <a:solidFill>
                  <a:schemeClr val="bg1"/>
                </a:solidFill>
              </a:rPr>
              <a:t>mgr inż. Katarzyna Norman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52575" y="1961356"/>
            <a:ext cx="3027363" cy="100806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800" baseline="0">
                <a:solidFill>
                  <a:schemeClr val="bg1"/>
                </a:solidFill>
              </a:rPr>
              <a:t>DYREKTOR</a:t>
            </a:r>
            <a:endParaRPr lang="pl-PL" altLang="pl-PL" sz="1000" baseline="0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sz="1000" baseline="0">
                <a:solidFill>
                  <a:schemeClr val="bg1"/>
                </a:solidFill>
              </a:rPr>
              <a:t>   mgr inż. Jolanta Zielińska-Wachowiak</a:t>
            </a:r>
          </a:p>
        </p:txBody>
      </p:sp>
      <p:pic>
        <p:nvPicPr>
          <p:cNvPr id="7" name="Picture 12" descr="C:\Users\Kasia\Desktop\zdjecia do prezentacji\LOGO\Logo SP 35\logo_sp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28" y="2258246"/>
            <a:ext cx="2976034" cy="2351937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4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87">
        <p14:switch dir="l"/>
      </p:transition>
    </mc:Choice>
    <mc:Fallback xmlns="">
      <p:transition spd="slow" advTm="11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8882"/>
            <a:ext cx="5774724" cy="401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96" y="1396846"/>
            <a:ext cx="6511807" cy="4325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1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77">
        <p14:switch dir="l"/>
      </p:transition>
    </mc:Choice>
    <mc:Fallback xmlns="">
      <p:transition spd="slow" advTm="7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nauka pływania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87395" y="219126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Klasy II i III zdobywają umiejętność pływania w ramach zajęć basenowych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223319" y="306035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 os. Stefana Batorego</a:t>
            </a:r>
            <a:endParaRPr lang="pl-PL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72" y="2204222"/>
            <a:ext cx="5013883" cy="3659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95" y="3652450"/>
            <a:ext cx="3008744" cy="2256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7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80">
        <p14:switch dir="l"/>
      </p:transition>
    </mc:Choice>
    <mc:Fallback xmlns="">
      <p:transition spd="slow" advTm="14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89" y="329513"/>
            <a:ext cx="3723168" cy="5292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655" y="332781"/>
            <a:ext cx="3970639" cy="5289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2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79">
        <p14:switch dir="l"/>
      </p:transition>
    </mc:Choice>
    <mc:Fallback xmlns="">
      <p:transition spd="slow" advTm="6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karta rowerowa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87395" y="219126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klasie IV uczniowie zdobywają kartę rowerową po odpowiednim przeszkoleniu w ramach wychowania komunikacyjnego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31" y="2191265"/>
            <a:ext cx="3004622" cy="351309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249">
            <a:off x="4871510" y="3611396"/>
            <a:ext cx="1647751" cy="164775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727">
            <a:off x="1088769" y="3943275"/>
            <a:ext cx="2148016" cy="1168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6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11">
        <p14:switch dir="l"/>
      </p:transition>
    </mc:Choice>
    <mc:Fallback xmlns="">
      <p:transition spd="slow" advTm="7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zajęcia komputerowe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Od klasy I prowadzone są zajęcia </a:t>
            </a:r>
            <a:r>
              <a:rPr lang="pl-PL" dirty="0" smtClean="0"/>
              <a:t>informatyczne</a:t>
            </a:r>
            <a:endParaRPr lang="pl-PL" dirty="0"/>
          </a:p>
          <a:p>
            <a:r>
              <a:rPr lang="pl-PL" dirty="0"/>
              <a:t>W klasach I-III wg programu „Przygoda z komputerem”</a:t>
            </a:r>
          </a:p>
          <a:p>
            <a:r>
              <a:rPr lang="pl-PL" dirty="0"/>
              <a:t>W klasach IV-VIII zgodnie z obowiązującym programem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92" y="2371127"/>
            <a:ext cx="4114800" cy="3467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8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81">
        <p14:switch dir="l"/>
      </p:transition>
    </mc:Choice>
    <mc:Fallback xmlns="">
      <p:transition spd="slow" advTm="12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09" y="329513"/>
            <a:ext cx="7224584" cy="5418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37">
        <p14:switch dir="l"/>
      </p:transition>
    </mc:Choice>
    <mc:Fallback xmlns="">
      <p:transition spd="slow" advTm="4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8230">
            <a:off x="7062749" y="728879"/>
            <a:ext cx="4311356" cy="2155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4333">
            <a:off x="8633385" y="2271214"/>
            <a:ext cx="3112665" cy="186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7892">
            <a:off x="8429376" y="3888454"/>
            <a:ext cx="2571997" cy="1714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języki obce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Dzieci uczą się języka angielskiego od pierwszej </a:t>
            </a:r>
            <a:r>
              <a:rPr lang="pl-PL" dirty="0" smtClean="0"/>
              <a:t>klasy</a:t>
            </a:r>
          </a:p>
          <a:p>
            <a:r>
              <a:rPr lang="pl-PL" dirty="0"/>
              <a:t>W klasach I-III – 2 godziny tygodniowo</a:t>
            </a:r>
          </a:p>
          <a:p>
            <a:r>
              <a:rPr lang="pl-PL" dirty="0"/>
              <a:t>W klasach IV-VIII – 3 godziny tygodniowo</a:t>
            </a:r>
          </a:p>
          <a:p>
            <a:r>
              <a:rPr lang="pl-PL" dirty="0"/>
              <a:t>Drugi język obcy od klasy VII – 2 godziny </a:t>
            </a:r>
            <a:r>
              <a:rPr lang="pl-PL" dirty="0" smtClean="0"/>
              <a:t>tygodniowo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uczniowie mogą wybrać język niemiecki lub hiszpański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29">
        <p14:switch dir="l"/>
      </p:transition>
    </mc:Choice>
    <mc:Fallback xmlns="">
      <p:transition spd="slow" advTm="15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lekcja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75503" y="2693773"/>
            <a:ext cx="472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salach lekcyjnych mamy tablice interaktywne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732" y="2241980"/>
            <a:ext cx="5374674" cy="3468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451579" y="3718458"/>
            <a:ext cx="428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Dlatego m. in. lekcje są tak bardzo ciekawe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9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14">
        <p14:switch dir="l"/>
      </p:transition>
    </mc:Choice>
    <mc:Fallback xmlns="">
      <p:transition spd="slow" advTm="10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świetlica szkolna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73" y="2018270"/>
            <a:ext cx="5486400" cy="3914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540475" y="3426941"/>
            <a:ext cx="323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Odrabiamy lekcje</a:t>
            </a:r>
            <a:endParaRPr lang="pl-PL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4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84">
        <p14:switch dir="l"/>
      </p:transition>
    </mc:Choice>
    <mc:Fallback xmlns="">
      <p:transition spd="slow" advTm="6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77885"/>
            <a:ext cx="6122001" cy="3538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270" y="1483583"/>
            <a:ext cx="6848475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116934" y="4662616"/>
            <a:ext cx="275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Gramy w gry</a:t>
            </a:r>
            <a:endParaRPr lang="pl-PL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66">
        <p14:switch dir="l"/>
      </p:transition>
    </mc:Choice>
    <mc:Fallback xmlns="">
      <p:transition spd="slow" advTm="8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Sekretariat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51579" y="2057400"/>
            <a:ext cx="545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ill Sans MT" panose="020B0502020104020203" pitchFamily="34" charset="-18"/>
              </a:rPr>
              <a:t>Ważne sprawy można załatwić w sekretariacie szkoły</a:t>
            </a:r>
            <a:endParaRPr lang="pl-PL" dirty="0">
              <a:latin typeface="Gill Sans MT" panose="020B0502020104020203" pitchFamily="3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630378"/>
            <a:ext cx="4458606" cy="3343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59" y="2426732"/>
            <a:ext cx="4691580" cy="3518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3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34">
        <p14:switch dir="l"/>
      </p:transition>
    </mc:Choice>
    <mc:Fallback xmlns="">
      <p:transition spd="slow" advTm="4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6" y="271848"/>
            <a:ext cx="6153665" cy="4127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423" y="1591296"/>
            <a:ext cx="6499783" cy="4220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0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43">
        <p14:switch dir="l"/>
      </p:transition>
    </mc:Choice>
    <mc:Fallback xmlns="">
      <p:transition spd="slow" advTm="9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13" y="456170"/>
            <a:ext cx="8905875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0326847" y="-364912"/>
            <a:ext cx="615553" cy="59264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2800" dirty="0" smtClean="0"/>
              <a:t>Na placu zabaw „Radosna szkoła”</a:t>
            </a:r>
            <a:endParaRPr lang="pl-PL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9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2">
        <p14:switch dir="l"/>
      </p:transition>
    </mc:Choice>
    <mc:Fallback xmlns="">
      <p:transition spd="slow" advTm="8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ZAJĘCIA POZALEKCYJNE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ZAJĘCIA LOGOPEDYCZNE</a:t>
            </a:r>
          </a:p>
          <a:p>
            <a:r>
              <a:rPr lang="pl-PL" dirty="0" smtClean="0"/>
              <a:t>ZAJĘCIA KOREKCYJNO-KOMPENSACYJNE</a:t>
            </a:r>
          </a:p>
          <a:p>
            <a:r>
              <a:rPr lang="pl-PL" dirty="0" smtClean="0"/>
              <a:t>TEATRZYK „KOZIOŁKI”</a:t>
            </a:r>
          </a:p>
          <a:p>
            <a:r>
              <a:rPr lang="pl-PL" dirty="0" smtClean="0"/>
              <a:t>„Z HISTORIĄ NA TY”</a:t>
            </a:r>
          </a:p>
          <a:p>
            <a:r>
              <a:rPr lang="pl-PL" dirty="0" smtClean="0"/>
              <a:t>KLUB MAŁEGO PIŁKARZA</a:t>
            </a:r>
          </a:p>
          <a:p>
            <a:r>
              <a:rPr lang="pl-PL" dirty="0" smtClean="0"/>
              <a:t>DZIECIĘCY CHÓREK SZKOLNY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smtClean="0"/>
              <a:t>ZDROWA KLASA</a:t>
            </a:r>
          </a:p>
          <a:p>
            <a:r>
              <a:rPr lang="pl-PL" dirty="0" smtClean="0"/>
              <a:t>ERGOMETR</a:t>
            </a:r>
          </a:p>
          <a:p>
            <a:r>
              <a:rPr lang="pl-PL" dirty="0" smtClean="0"/>
              <a:t>QULLING</a:t>
            </a:r>
          </a:p>
          <a:p>
            <a:r>
              <a:rPr lang="pl-PL" dirty="0" smtClean="0"/>
              <a:t>BAJKOTERAPIA</a:t>
            </a:r>
          </a:p>
          <a:p>
            <a:r>
              <a:rPr lang="pl-PL" dirty="0" smtClean="0"/>
              <a:t>NA TROPIE ANGIELSKIEGO</a:t>
            </a:r>
          </a:p>
          <a:p>
            <a:r>
              <a:rPr lang="pl-PL" dirty="0" smtClean="0"/>
              <a:t>GRY I ZABAWY RUCHOWE</a:t>
            </a:r>
          </a:p>
          <a:p>
            <a:r>
              <a:rPr lang="pl-PL" dirty="0" smtClean="0"/>
              <a:t>PAPIEROWE CZARY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1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361">
        <p14:switch dir="l"/>
      </p:transition>
    </mc:Choice>
    <mc:Fallback xmlns="">
      <p:transition spd="slow" advTm="32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ZAJĘCIA POZALEKCYJNE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„PRZYGODY KUCHCIKA RONDELKA”</a:t>
            </a:r>
          </a:p>
          <a:p>
            <a:r>
              <a:rPr lang="pl-PL" dirty="0" smtClean="0"/>
              <a:t>GRANIE W PROGRAMOWANIE</a:t>
            </a:r>
          </a:p>
          <a:p>
            <a:r>
              <a:rPr lang="pl-PL" dirty="0" smtClean="0"/>
              <a:t>ŚPIEWAM, GRAM, TAŃCZĘ</a:t>
            </a:r>
          </a:p>
          <a:p>
            <a:r>
              <a:rPr lang="pl-PL" dirty="0" smtClean="0"/>
              <a:t>KONWERSACJE Z ANGIELSKIEGO</a:t>
            </a:r>
          </a:p>
          <a:p>
            <a:r>
              <a:rPr lang="pl-PL" dirty="0" smtClean="0"/>
              <a:t>ZRÓB TO SAM</a:t>
            </a:r>
          </a:p>
          <a:p>
            <a:r>
              <a:rPr lang="pl-PL" dirty="0" smtClean="0"/>
              <a:t>MINI-KOSZYKÓWKA</a:t>
            </a:r>
          </a:p>
          <a:p>
            <a:pPr marL="0" indent="0">
              <a:buNone/>
            </a:pPr>
            <a:endParaRPr lang="pl-PL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smtClean="0"/>
              <a:t>VOCABULARY MASTER</a:t>
            </a:r>
          </a:p>
          <a:p>
            <a:r>
              <a:rPr lang="pl-PL" dirty="0" smtClean="0"/>
              <a:t>ZAJĘCIA MUZYCZNO-RUCHOWE</a:t>
            </a:r>
          </a:p>
          <a:p>
            <a:r>
              <a:rPr lang="pl-PL" dirty="0" smtClean="0"/>
              <a:t>TAJEMNICE ORTOGRFII</a:t>
            </a:r>
          </a:p>
          <a:p>
            <a:r>
              <a:rPr lang="pl-PL" dirty="0" smtClean="0"/>
              <a:t>POZNAJĘ I BADAM PRZYRODĘ</a:t>
            </a:r>
          </a:p>
          <a:p>
            <a:r>
              <a:rPr lang="pl-PL" dirty="0" smtClean="0"/>
              <a:t>„TEATR w języku angielskim i nie tylko”</a:t>
            </a:r>
          </a:p>
          <a:p>
            <a:r>
              <a:rPr lang="pl-PL" dirty="0" smtClean="0"/>
              <a:t>„ROZTAŃCZONA ŚRODA”</a:t>
            </a:r>
          </a:p>
          <a:p>
            <a:r>
              <a:rPr lang="pl-PL" dirty="0" smtClean="0"/>
              <a:t>JĘZYK HISZPAŃSKI DLA KL IV-V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8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612">
        <p14:switch dir="l"/>
      </p:transition>
    </mc:Choice>
    <mc:Fallback xmlns="">
      <p:transition spd="slow" advTm="28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teatrzyk „koziołki”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68" y="2265029"/>
            <a:ext cx="5496490" cy="3588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81" y="2265029"/>
            <a:ext cx="2743813" cy="3588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52">
        <p14:switch dir="l"/>
      </p:transition>
    </mc:Choice>
    <mc:Fallback xmlns="">
      <p:transition spd="slow" advTm="5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0" y="304800"/>
            <a:ext cx="2611271" cy="5428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057" y="304800"/>
            <a:ext cx="2851451" cy="5435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99" y="1458165"/>
            <a:ext cx="4354017" cy="312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3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85">
        <p14:switch dir="l"/>
      </p:transition>
    </mc:Choice>
    <mc:Fallback xmlns="">
      <p:transition spd="slow" advTm="3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32" y="306428"/>
            <a:ext cx="8272186" cy="5278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8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3">
        <p14:switch dir="l"/>
      </p:transition>
    </mc:Choice>
    <mc:Fallback xmlns="">
      <p:transition spd="slow" advTm="3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konkursy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5" y="1993556"/>
            <a:ext cx="3437422" cy="392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877" y="1993556"/>
            <a:ext cx="5653277" cy="392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09">
        <p14:switch dir="l"/>
      </p:transition>
    </mc:Choice>
    <mc:Fallback xmlns="">
      <p:transition spd="slow" advTm="6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09" y="302828"/>
            <a:ext cx="6179022" cy="364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872" y="2061408"/>
            <a:ext cx="5574056" cy="376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21904" y="1302670"/>
            <a:ext cx="5316268" cy="3606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7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951">
        <p14:switch dir="l"/>
      </p:transition>
    </mc:Choice>
    <mc:Fallback xmlns="">
      <p:transition spd="slow" advTm="11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akcje charytatywne i wolontariat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Uczestniczymy w akcjach: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- „Góra Grosza”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- „Szlachetna Paczka”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- „WOŚP</a:t>
            </a:r>
            <a:r>
              <a:rPr lang="pl-PL" dirty="0" smtClean="0"/>
              <a:t>”</a:t>
            </a:r>
          </a:p>
          <a:p>
            <a:r>
              <a:rPr lang="pl-PL" dirty="0"/>
              <a:t>Uczestniczymy również w świątecznych zbiórkach żywności</a:t>
            </a:r>
          </a:p>
          <a:p>
            <a:r>
              <a:rPr lang="pl-PL" dirty="0"/>
              <a:t>Współpracujemy z młodzieżowym wolontariatem</a:t>
            </a:r>
          </a:p>
          <a:p>
            <a:r>
              <a:rPr lang="pl-PL" dirty="0"/>
              <a:t>Zbieramy żywność i potrzebne rzeczy dla zwierząt ze schronisk</a:t>
            </a:r>
          </a:p>
          <a:p>
            <a:endParaRPr lang="pl-PL" dirty="0" smtClean="0"/>
          </a:p>
          <a:p>
            <a:pPr lvl="1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590" y="2253673"/>
            <a:ext cx="4360225" cy="204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6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04">
        <p14:switch dir="l"/>
      </p:transition>
    </mc:Choice>
    <mc:Fallback xmlns="">
      <p:transition spd="slow" advTm="20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monitoring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51579" y="2057400"/>
            <a:ext cx="545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ill Sans MT" panose="020B0502020104020203" pitchFamily="34" charset="-18"/>
              </a:rPr>
              <a:t>Nasza szkoła jest pod stałym nadzorem kamer</a:t>
            </a:r>
            <a:endParaRPr lang="pl-PL" dirty="0">
              <a:latin typeface="Gill Sans MT" panose="020B0502020104020203" pitchFamily="34" charset="-18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329590" y="3193681"/>
            <a:ext cx="252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ill Sans MT" panose="020B0502020104020203" pitchFamily="34" charset="-18"/>
              </a:rPr>
              <a:t>Dlatego jest bezpiecznie</a:t>
            </a:r>
            <a:endParaRPr lang="pl-PL" dirty="0">
              <a:latin typeface="Gill Sans MT" panose="020B0502020104020203" pitchFamily="34" charset="-18"/>
            </a:endParaRPr>
          </a:p>
        </p:txBody>
      </p:sp>
      <p:pic>
        <p:nvPicPr>
          <p:cNvPr id="5" name="Obraz 2" descr="DSC00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07" y="163286"/>
            <a:ext cx="43719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0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63">
        <p14:switch dir="l"/>
      </p:transition>
    </mc:Choice>
    <mc:Fallback xmlns="">
      <p:transition spd="slow" advTm="7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42" y="414577"/>
            <a:ext cx="6977706" cy="5153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036" y="414216"/>
            <a:ext cx="2904665" cy="515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5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29">
        <p14:switch dir="l"/>
      </p:transition>
    </mc:Choice>
    <mc:Fallback xmlns="">
      <p:transition spd="slow" advTm="7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Tradycje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37391" y="2015732"/>
            <a:ext cx="9999020" cy="3635425"/>
          </a:xfrm>
        </p:spPr>
        <p:txBody>
          <a:bodyPr>
            <a:normAutofit/>
          </a:bodyPr>
          <a:lstStyle/>
          <a:p>
            <a:r>
              <a:rPr lang="pl-PL" sz="1600" dirty="0"/>
              <a:t>W dniu rozpoczęcia roku szkolnego pierwszoklasiści pasowani są na członków społeczności szkolnej</a:t>
            </a:r>
          </a:p>
          <a:p>
            <a:r>
              <a:rPr lang="pl-PL" sz="1600" dirty="0"/>
              <a:t>Samorząd szkolny organizuje okolicznościowe dyskoteki.</a:t>
            </a:r>
          </a:p>
          <a:p>
            <a:r>
              <a:rPr lang="pl-PL" sz="1600" dirty="0"/>
              <a:t>Wigilijne spotkania klasowe organizowane z pomocą rodziców, poprzedzone jasełkami</a:t>
            </a:r>
          </a:p>
          <a:p>
            <a:r>
              <a:rPr lang="pl-PL" sz="1600" dirty="0"/>
              <a:t>Przed świętami organizowane są warsztaty dla uczniów klas I-III, na których uczniowie wykonują ozdoby i stroiki</a:t>
            </a:r>
          </a:p>
          <a:p>
            <a:r>
              <a:rPr lang="pl-PL" sz="1600" dirty="0"/>
              <a:t>W naszej szkole organizowane są od lat międzyszkolne Zawody na Ergometrze Wioślarskim</a:t>
            </a:r>
          </a:p>
          <a:p>
            <a:r>
              <a:rPr lang="pl-PL" sz="1600" dirty="0"/>
              <a:t>Na przełomie maja i czerwca organizowany jest Festyn Łokietkowy dla uczniów i rodziców naszej szkoły oraz mieszkańców osiedla</a:t>
            </a:r>
          </a:p>
          <a:p>
            <a:r>
              <a:rPr lang="pl-PL" sz="1600" dirty="0"/>
              <a:t>Tradycją naszej szkoły stały się również piątkowe wieczory w szkole (np. Noc naukowców, Noc z wyobraźnią, Wieczór ze sportem, czy tzw. „</a:t>
            </a:r>
            <a:r>
              <a:rPr lang="pl-PL" sz="1600" dirty="0" err="1"/>
              <a:t>Nocowanko</a:t>
            </a:r>
            <a:r>
              <a:rPr lang="pl-PL" sz="1600" dirty="0"/>
              <a:t> w szkole</a:t>
            </a:r>
            <a:r>
              <a:rPr lang="pl-PL" sz="1600" dirty="0" smtClean="0"/>
              <a:t>”)</a:t>
            </a:r>
            <a:endParaRPr lang="pl-PL" sz="1600" dirty="0"/>
          </a:p>
          <a:p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7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932">
        <p14:switch dir="l"/>
      </p:transition>
    </mc:Choice>
    <mc:Fallback xmlns="">
      <p:transition spd="slow" advTm="3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pasowanie pierwszoklasistów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79" y="2008730"/>
            <a:ext cx="7592946" cy="3930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71">
        <p14:switch dir="l"/>
      </p:transition>
    </mc:Choice>
    <mc:Fallback xmlns="">
      <p:transition spd="slow" advTm="5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jasełka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4" y="2183027"/>
            <a:ext cx="5850034" cy="3759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86" y="2183027"/>
            <a:ext cx="3212143" cy="3759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82">
        <p14:switch dir="l"/>
      </p:transition>
    </mc:Choice>
    <mc:Fallback xmlns="">
      <p:transition spd="slow" advTm="7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warsztaty świąteczne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4" y="2071582"/>
            <a:ext cx="5722959" cy="3801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08" y="2247859"/>
            <a:ext cx="5182358" cy="3460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7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90">
        <p14:switch dir="l"/>
      </p:transition>
    </mc:Choice>
    <mc:Fallback xmlns="">
      <p:transition spd="slow" advTm="9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Zawody na ergometrze wioślarskim</a:t>
            </a:r>
            <a:br>
              <a:rPr lang="pl-PL" dirty="0" smtClean="0"/>
            </a:br>
            <a:r>
              <a:rPr lang="pl-PL" dirty="0" smtClean="0"/>
              <a:t>„ergometr dla wszystkich”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" y="2086898"/>
            <a:ext cx="6357351" cy="3818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304" y="2086899"/>
            <a:ext cx="4236437" cy="382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2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88">
        <p14:switch dir="l"/>
      </p:transition>
    </mc:Choice>
    <mc:Fallback xmlns="">
      <p:transition spd="slow" advTm="9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festyn </a:t>
            </a:r>
            <a:r>
              <a:rPr lang="pl-PL" dirty="0" err="1" smtClean="0"/>
              <a:t>łokietkowy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w czasie którego można m. in.:</a:t>
            </a:r>
          </a:p>
          <a:p>
            <a:r>
              <a:rPr lang="pl-PL" sz="1600" dirty="0" smtClean="0"/>
              <a:t>Zjeść chleb ze smalcem lub kiełbasę z grilla</a:t>
            </a:r>
          </a:p>
          <a:p>
            <a:r>
              <a:rPr lang="pl-PL" sz="1600" dirty="0" smtClean="0"/>
              <a:t>Postrzelać z wiatrówki</a:t>
            </a:r>
          </a:p>
          <a:p>
            <a:r>
              <a:rPr lang="pl-PL" sz="1600" dirty="0" smtClean="0"/>
              <a:t>Wziąć udział w licznych konkursach</a:t>
            </a:r>
          </a:p>
          <a:p>
            <a:r>
              <a:rPr lang="pl-PL" sz="1600" dirty="0" smtClean="0"/>
              <a:t>Pojeździć bryczką</a:t>
            </a:r>
          </a:p>
          <a:p>
            <a:endParaRPr lang="pl-PL" sz="1600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Festynowi towarzyszą mistrzostwa Piątkowa w koszykówce ulicznej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85" y="2135805"/>
            <a:ext cx="4669903" cy="2681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293">
        <p14:switch dir="l"/>
      </p:transition>
    </mc:Choice>
    <mc:Fallback xmlns="">
      <p:transition spd="slow" advTm="20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9" y="223437"/>
            <a:ext cx="6629816" cy="3735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63" y="1625600"/>
            <a:ext cx="5791420" cy="410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4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05">
        <p14:switch dir="l"/>
      </p:transition>
    </mc:Choice>
    <mc:Fallback xmlns="">
      <p:transition spd="slow" advTm="6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" y="211739"/>
            <a:ext cx="7018895" cy="3466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786" y="1754222"/>
            <a:ext cx="7515740" cy="407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5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42">
        <p14:switch dir="l"/>
      </p:transition>
    </mc:Choice>
    <mc:Fallback xmlns="">
      <p:transition spd="slow" advTm="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6" y="301199"/>
            <a:ext cx="5915458" cy="3857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71" y="840220"/>
            <a:ext cx="5400675" cy="504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4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08">
        <p14:switch dir="l"/>
      </p:transition>
    </mc:Choice>
    <mc:Fallback xmlns="">
      <p:transition spd="slow" advTm="9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szkoła podstawowa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>
                <a:latin typeface="Gill Sans MT" panose="020B0502020104020203" pitchFamily="34" charset="-18"/>
              </a:rPr>
              <a:t>Zajęcia odbywają się w odnowionych salach lekcyjnych.</a:t>
            </a:r>
            <a:endParaRPr lang="pl-PL" dirty="0">
              <a:latin typeface="Gill Sans MT" panose="020B0502020104020203" pitchFamily="34" charset="-18"/>
            </a:endParaRPr>
          </a:p>
          <a:p>
            <a:r>
              <a:rPr lang="pl-PL" dirty="0">
                <a:latin typeface="Gill Sans MT" panose="020B0502020104020203" pitchFamily="34" charset="-18"/>
              </a:rPr>
              <a:t>Od klasy pierwszej do </a:t>
            </a:r>
            <a:r>
              <a:rPr lang="pl-PL" dirty="0" smtClean="0">
                <a:latin typeface="Gill Sans MT" panose="020B0502020104020203" pitchFamily="34" charset="-18"/>
              </a:rPr>
              <a:t>szóstej </a:t>
            </a:r>
            <a:r>
              <a:rPr lang="pl-PL" dirty="0">
                <a:latin typeface="Gill Sans MT" panose="020B0502020104020203" pitchFamily="34" charset="-18"/>
              </a:rPr>
              <a:t>dzieci uczą się języka angielskiego i mają zajęcia </a:t>
            </a:r>
            <a:r>
              <a:rPr lang="pl-PL" dirty="0" smtClean="0">
                <a:latin typeface="Gill Sans MT" panose="020B0502020104020203" pitchFamily="34" charset="-18"/>
              </a:rPr>
              <a:t>komputerowe. Od klasy siódmej uczą się także języka niemieckiego i hiszpańskiego</a:t>
            </a:r>
            <a:endParaRPr lang="pl-PL" dirty="0">
              <a:latin typeface="Gill Sans MT" panose="020B0502020104020203" pitchFamily="34" charset="-18"/>
            </a:endParaRPr>
          </a:p>
          <a:p>
            <a:r>
              <a:rPr lang="pl-PL" dirty="0">
                <a:latin typeface="Gill Sans MT" panose="020B0502020104020203" pitchFamily="34" charset="-18"/>
              </a:rPr>
              <a:t>Sale wyposażone są w nowe, dostosowane do wzrostu dziecka mebelki</a:t>
            </a:r>
          </a:p>
          <a:p>
            <a:r>
              <a:rPr lang="pl-PL" dirty="0">
                <a:latin typeface="Gill Sans MT" panose="020B0502020104020203" pitchFamily="34" charset="-18"/>
              </a:rPr>
              <a:t>Młodsi uczniowie korzystają z opieki świetlicowej od 6</a:t>
            </a:r>
            <a:r>
              <a:rPr lang="pl-PL" baseline="30000" dirty="0">
                <a:latin typeface="Gill Sans MT" panose="020B0502020104020203" pitchFamily="34" charset="-18"/>
              </a:rPr>
              <a:t>00</a:t>
            </a:r>
            <a:r>
              <a:rPr lang="pl-PL" dirty="0">
                <a:latin typeface="Gill Sans MT" panose="020B0502020104020203" pitchFamily="34" charset="-18"/>
              </a:rPr>
              <a:t> - 17</a:t>
            </a:r>
            <a:r>
              <a:rPr lang="pl-PL" baseline="30000" dirty="0">
                <a:latin typeface="Gill Sans MT" panose="020B0502020104020203" pitchFamily="34" charset="-18"/>
              </a:rPr>
              <a:t>00</a:t>
            </a:r>
          </a:p>
          <a:p>
            <a:r>
              <a:rPr lang="pl-PL" altLang="pl-PL" dirty="0">
                <a:latin typeface="Gill Sans MT" panose="020B0502020104020203" pitchFamily="34" charset="-18"/>
              </a:rPr>
              <a:t>Lekcje trwają do17</a:t>
            </a:r>
            <a:r>
              <a:rPr lang="pl-PL" altLang="pl-PL" baseline="30000" dirty="0">
                <a:latin typeface="Gill Sans MT" panose="020B0502020104020203" pitchFamily="34" charset="-18"/>
              </a:rPr>
              <a:t>05.</a:t>
            </a:r>
            <a:endParaRPr lang="pl-PL" altLang="pl-PL" dirty="0">
              <a:latin typeface="Gill Sans MT" panose="020B0502020104020203" pitchFamily="34" charset="-18"/>
            </a:endParaRPr>
          </a:p>
          <a:p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8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85">
        <p14:switch dir="l"/>
      </p:transition>
    </mc:Choice>
    <mc:Fallback xmlns="">
      <p:transition spd="slow" advTm="20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wycieczki klasowe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7" y="1995282"/>
            <a:ext cx="6361871" cy="3857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67" y="2273644"/>
            <a:ext cx="4951163" cy="330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0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53">
        <p14:switch dir="l"/>
      </p:transition>
    </mc:Choice>
    <mc:Fallback xmlns="">
      <p:transition spd="slow" advTm="9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99" y="288557"/>
            <a:ext cx="6043910" cy="3863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678" y="1454405"/>
            <a:ext cx="6168338" cy="4395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1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63">
        <p14:switch dir="l"/>
      </p:transition>
    </mc:Choice>
    <mc:Fallback xmlns="">
      <p:transition spd="slow" advTm="9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Wieczory w szkole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84" y="2197936"/>
            <a:ext cx="5360843" cy="3619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301" y="2197936"/>
            <a:ext cx="2906135" cy="3616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1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593">
        <p14:switch dir="l"/>
      </p:transition>
    </mc:Choice>
    <mc:Fallback xmlns="">
      <p:transition spd="slow" advTm="9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7" y="211937"/>
            <a:ext cx="6683461" cy="4381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25" y="1293938"/>
            <a:ext cx="6524914" cy="4643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018" y="2696702"/>
            <a:ext cx="4911725" cy="2657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4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03">
        <p14:switch dir="l"/>
      </p:transition>
    </mc:Choice>
    <mc:Fallback xmlns="">
      <p:transition spd="slow" advTm="12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nagrody i wyróżnienia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71119" y="2442970"/>
            <a:ext cx="680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dniu zakończenia roku szkolnego rozdawane są „Łokietki” uczniowi roku poprzedzone staranną pracą KAPITUŁY ŁOKIETKOWEJ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71119" y="3925652"/>
            <a:ext cx="820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Nagrodę dyrektora szkoły może otrzymać uczeń klasy IV-VIII, który w klasyfikacji </a:t>
            </a:r>
            <a:r>
              <a:rPr lang="pl-PL" dirty="0" err="1" smtClean="0"/>
              <a:t>końcoworocznej</a:t>
            </a:r>
            <a:r>
              <a:rPr lang="pl-PL" dirty="0" smtClean="0"/>
              <a:t> uzyska średnią ocen co najmniej 5,4 oraz wzorowe zachowanie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663" y="2024973"/>
            <a:ext cx="1918472" cy="3936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6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66">
        <p14:switch dir="l"/>
      </p:transition>
    </mc:Choice>
    <mc:Fallback xmlns="">
      <p:transition spd="slow" advTm="20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982590" y="567605"/>
            <a:ext cx="7604212" cy="4761786"/>
          </a:xfrm>
          <a:prstGeom prst="rect">
            <a:avLst/>
          </a:prstGeom>
          <a:solidFill>
            <a:srgbClr val="FFFF66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endParaRPr lang="pl-PL" altLang="pl-PL"/>
          </a:p>
        </p:txBody>
      </p:sp>
      <p:pic>
        <p:nvPicPr>
          <p:cNvPr id="4" name="Picture 11" descr="MCj034653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61" y="3708008"/>
            <a:ext cx="1643245" cy="212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47" y="3542921"/>
            <a:ext cx="1713861" cy="122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71" y="3542921"/>
            <a:ext cx="1263227" cy="123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098110" y="1187890"/>
            <a:ext cx="5472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Uzyskanie Certyfikatu</a:t>
            </a:r>
          </a:p>
          <a:p>
            <a:pPr algn="ctr"/>
            <a:r>
              <a:rPr lang="pl-PL" sz="2400" b="1" dirty="0" smtClean="0"/>
              <a:t>„SZKOŁY Z KLASĄ”</a:t>
            </a:r>
          </a:p>
          <a:p>
            <a:pPr algn="ctr"/>
            <a:r>
              <a:rPr lang="pl-PL" sz="2400" dirty="0"/>
              <a:t>o</a:t>
            </a:r>
            <a:r>
              <a:rPr lang="pl-PL" sz="2400" dirty="0" smtClean="0"/>
              <a:t>raz sprawność</a:t>
            </a:r>
          </a:p>
          <a:p>
            <a:pPr algn="ctr"/>
            <a:r>
              <a:rPr lang="pl-PL" sz="2400" b="1" dirty="0" smtClean="0"/>
              <a:t>„AGO” – nasza szkoła uczy działać</a:t>
            </a:r>
            <a:endParaRPr lang="pl-PL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6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93">
        <p14:switch dir="l"/>
      </p:transition>
    </mc:Choice>
    <mc:Fallback xmlns="">
      <p:transition spd="slow" advTm="11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525" y="289167"/>
            <a:ext cx="2438092" cy="5477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 bwMode="auto">
          <a:xfrm>
            <a:off x="9723179" y="620806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DD30A4-1465-48CE-ACCD-526A314EA7D0}" type="slidenum">
              <a:rPr lang="pl-PL" altLang="pl-PL" sz="1200">
                <a:solidFill>
                  <a:srgbClr val="898989"/>
                </a:solidFill>
              </a:rPr>
              <a:pPr/>
              <a:t>46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30186" y="1397408"/>
            <a:ext cx="2561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www.sp35poznan.pl</a:t>
            </a:r>
            <a:endParaRPr lang="pl-PL" sz="2000" dirty="0">
              <a:solidFill>
                <a:srgbClr val="C0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267109" y="1397408"/>
            <a:ext cx="1753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info@zs-p1.pl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1847663" y="2012021"/>
            <a:ext cx="445777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hlinkClick r:id="rId4"/>
              </a:rPr>
              <a:t>www.poznan.pl/mim/oswiata</a:t>
            </a:r>
            <a:endParaRPr lang="pl-PL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62984" y="481107"/>
            <a:ext cx="576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ZAPRASZAMY DO ODWIEDZENIA NASZEJ STRONY INTERNETOWEJ SZKOŁY</a:t>
            </a:r>
            <a:endParaRPr lang="pl-PL" sz="2000" b="1" dirty="0"/>
          </a:p>
        </p:txBody>
      </p:sp>
      <p:pic>
        <p:nvPicPr>
          <p:cNvPr id="10" name="Picture 12" descr="C:\Users\Kasia\Desktop\zdjecia do prezentacji\LOGO\Logo SP 35\logo_sp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73" y="2760944"/>
            <a:ext cx="3425110" cy="2706838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3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10">
        <p14:switch dir="l"/>
      </p:transition>
    </mc:Choice>
    <mc:Fallback xmlns="">
      <p:transition spd="slow" advTm="14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70" y="856735"/>
            <a:ext cx="8820691" cy="507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95849" y="197708"/>
            <a:ext cx="808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ZAPRASZAMY!</a:t>
            </a:r>
            <a:endParaRPr lang="pl-PL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45">
        <p14:switch dir="l"/>
      </p:transition>
    </mc:Choice>
    <mc:Fallback xmlns="">
      <p:transition spd="slow" advTm="2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6" y="138546"/>
            <a:ext cx="8589818" cy="583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0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9">
        <p14:switch dir="l"/>
      </p:transition>
    </mc:Choice>
    <mc:Fallback xmlns="">
      <p:transition spd="slow" advTm="5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6" y="138546"/>
            <a:ext cx="8589818" cy="5823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72">
        <p14:switch dir="l"/>
      </p:transition>
    </mc:Choice>
    <mc:Fallback xmlns="">
      <p:transition spd="slow" advTm="4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Szkolny pedagog i psycholog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349578" y="5461686"/>
            <a:ext cx="812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ill Sans MT" panose="020B0502020104020203" pitchFamily="34" charset="-18"/>
              </a:rPr>
              <a:t>Prowadzone są zajęcia rewalidacyjne, logopedyczne i korekcyjno-kompensacyjne</a:t>
            </a:r>
            <a:endParaRPr lang="pl-PL" dirty="0">
              <a:latin typeface="Gill Sans MT" panose="020B0502020104020203" pitchFamily="34" charset="-18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-146561" y="3948563"/>
            <a:ext cx="319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ill Sans MT" panose="020B0502020104020203" pitchFamily="34" charset="-18"/>
              </a:rPr>
              <a:t>p</a:t>
            </a:r>
            <a:r>
              <a:rPr lang="pl-PL" dirty="0" smtClean="0">
                <a:latin typeface="Gill Sans MT" panose="020B0502020104020203" pitchFamily="34" charset="-18"/>
              </a:rPr>
              <a:t>edagog</a:t>
            </a:r>
          </a:p>
          <a:p>
            <a:pPr algn="ctr"/>
            <a:r>
              <a:rPr lang="pl-PL" dirty="0" smtClean="0">
                <a:latin typeface="Gill Sans MT" panose="020B0502020104020203" pitchFamily="34" charset="-18"/>
              </a:rPr>
              <a:t>mgr Grażyna Stępka</a:t>
            </a:r>
            <a:endParaRPr lang="pl-PL" dirty="0">
              <a:latin typeface="Gill Sans MT" panose="020B0502020104020203" pitchFamily="34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190883" y="3948564"/>
            <a:ext cx="36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ill Sans MT" panose="020B0502020104020203" pitchFamily="34" charset="-18"/>
              </a:rPr>
              <a:t>w</a:t>
            </a:r>
            <a:r>
              <a:rPr lang="pl-PL" dirty="0" smtClean="0">
                <a:latin typeface="Gill Sans MT" panose="020B0502020104020203" pitchFamily="34" charset="-18"/>
              </a:rPr>
              <a:t>icedyrektor/psycholog/logopeda</a:t>
            </a:r>
          </a:p>
          <a:p>
            <a:pPr algn="ctr"/>
            <a:r>
              <a:rPr lang="pl-PL" dirty="0" smtClean="0">
                <a:latin typeface="Gill Sans MT" panose="020B0502020104020203" pitchFamily="34" charset="-18"/>
              </a:rPr>
              <a:t>mgr Honorata Kałużna</a:t>
            </a:r>
            <a:endParaRPr lang="pl-PL" dirty="0">
              <a:latin typeface="Gill Sans MT" panose="020B0502020104020203" pitchFamily="34" charset="-1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297388" y="3948564"/>
            <a:ext cx="319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Gill Sans MT" panose="020B0502020104020203" pitchFamily="34" charset="-18"/>
              </a:rPr>
              <a:t>psycholog</a:t>
            </a:r>
          </a:p>
          <a:p>
            <a:pPr algn="ctr"/>
            <a:r>
              <a:rPr lang="pl-PL" dirty="0">
                <a:latin typeface="Gill Sans MT" panose="020B0502020104020203" pitchFamily="34" charset="-18"/>
              </a:rPr>
              <a:t>m</a:t>
            </a:r>
            <a:r>
              <a:rPr lang="pl-PL" dirty="0" smtClean="0">
                <a:latin typeface="Gill Sans MT" panose="020B0502020104020203" pitchFamily="34" charset="-18"/>
              </a:rPr>
              <a:t>gr  Aneta Zielonacka</a:t>
            </a:r>
            <a:endParaRPr lang="pl-PL" dirty="0">
              <a:latin typeface="Gill Sans MT" panose="020B0502020104020203" pitchFamily="34" charset="-18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4" y="2596891"/>
            <a:ext cx="1060707" cy="1223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00" y="2550979"/>
            <a:ext cx="1060707" cy="1238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174" y="2591348"/>
            <a:ext cx="1060707" cy="1229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23501" y="3948562"/>
            <a:ext cx="220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pedagog</a:t>
            </a:r>
            <a:endParaRPr lang="pl-PL" dirty="0"/>
          </a:p>
          <a:p>
            <a:r>
              <a:rPr lang="pl-PL" dirty="0"/>
              <a:t>mgr </a:t>
            </a:r>
            <a:r>
              <a:rPr lang="pl-PL" dirty="0" smtClean="0"/>
              <a:t>Julita Filus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602" y="2550979"/>
            <a:ext cx="1153744" cy="1322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5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578">
        <p14:switch dir="l"/>
      </p:transition>
    </mc:Choice>
    <mc:Fallback xmlns="">
      <p:transition spd="slow" advTm="14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opieka medyczna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>
                <a:latin typeface="Gill Sans MT" panose="020B0502020104020203" pitchFamily="34" charset="-18"/>
              </a:rPr>
              <a:t>Pielęgniarka szkolna pracuje codziennie od 8</a:t>
            </a:r>
            <a:r>
              <a:rPr lang="pl-PL" altLang="pl-PL" baseline="30000" dirty="0">
                <a:latin typeface="Gill Sans MT" panose="020B0502020104020203" pitchFamily="34" charset="-18"/>
              </a:rPr>
              <a:t>00</a:t>
            </a:r>
            <a:r>
              <a:rPr lang="pl-PL" altLang="pl-PL" dirty="0">
                <a:latin typeface="Gill Sans MT" panose="020B0502020104020203" pitchFamily="34" charset="-18"/>
              </a:rPr>
              <a:t>-14</a:t>
            </a:r>
            <a:r>
              <a:rPr lang="pl-PL" altLang="pl-PL" baseline="30000" dirty="0">
                <a:latin typeface="Gill Sans MT" panose="020B0502020104020203" pitchFamily="34" charset="-18"/>
              </a:rPr>
              <a:t>00</a:t>
            </a:r>
            <a:endParaRPr lang="pl-PL" baseline="30000" dirty="0">
              <a:latin typeface="Gill Sans MT" panose="020B0502020104020203" pitchFamily="34" charset="-18"/>
            </a:endParaRPr>
          </a:p>
          <a:p>
            <a:r>
              <a:rPr lang="pl-PL" dirty="0">
                <a:latin typeface="Gill Sans MT" panose="020B0502020104020203" pitchFamily="34" charset="-18"/>
              </a:rPr>
              <a:t>Każdego roku odbywają się przeglądy stomatologiczne</a:t>
            </a:r>
          </a:p>
          <a:p>
            <a:r>
              <a:rPr lang="pl-PL" dirty="0">
                <a:latin typeface="Gill Sans MT" panose="020B0502020104020203" pitchFamily="34" charset="-18"/>
              </a:rPr>
              <a:t>Szkoła bierze udział w programach: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 smtClean="0">
                <a:latin typeface="Gill Sans MT" panose="020B0502020104020203" pitchFamily="34" charset="-18"/>
              </a:rPr>
              <a:t>„</a:t>
            </a:r>
            <a:r>
              <a:rPr lang="pl-PL" dirty="0">
                <a:latin typeface="Gill Sans MT" panose="020B0502020104020203" pitchFamily="34" charset="-18"/>
              </a:rPr>
              <a:t>Śnieżnobiały uśmiech”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 smtClean="0">
                <a:latin typeface="Gill Sans MT" panose="020B0502020104020203" pitchFamily="34" charset="-18"/>
              </a:rPr>
              <a:t>„</a:t>
            </a:r>
            <a:r>
              <a:rPr lang="pl-PL" dirty="0">
                <a:latin typeface="Gill Sans MT" panose="020B0502020104020203" pitchFamily="34" charset="-18"/>
              </a:rPr>
              <a:t>Między nami kobietkami”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pl-PL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056566" y="649233"/>
            <a:ext cx="800538" cy="782312"/>
          </a:xfrm>
          <a:prstGeom prst="plus">
            <a:avLst>
              <a:gd name="adj" fmla="val 34086"/>
            </a:avLst>
          </a:prstGeom>
          <a:solidFill>
            <a:srgbClr val="E739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endParaRPr lang="pl-PL" alt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66" y="2075935"/>
            <a:ext cx="3788588" cy="417456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3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965">
        <p14:switch dir="l"/>
      </p:transition>
    </mc:Choice>
    <mc:Fallback xmlns="">
      <p:transition spd="slow" advTm="16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Rozwój fizyczny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93" y="2209291"/>
            <a:ext cx="4939057" cy="3393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962199" y="2107148"/>
            <a:ext cx="400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Uczniowie klas IV-VIII zgodnie z harmonogramem zajęć korzystają z </a:t>
            </a:r>
            <a:r>
              <a:rPr lang="pl-PL" dirty="0" err="1" smtClean="0"/>
              <a:t>sal</a:t>
            </a:r>
            <a:r>
              <a:rPr lang="pl-PL" dirty="0" smtClean="0"/>
              <a:t> gimnastycznych na lekcjach wychowania fizycznego oraz zajęciach pozalekcyjnych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5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89">
        <p14:switch dir="l"/>
      </p:transition>
    </mc:Choice>
    <mc:Fallback xmlns="">
      <p:transition spd="slow" advTm="10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1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7|3.7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2.4|2.9|2.1|2.5|2.4|2.4|2.7|1.8|2|2.2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2.3|2.4|2.3|2.1|2.6|2.4|2.4|2.6|1.8|2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8|3.6|3.1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|3.3|4.3|5.6|4.5|5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8|2.2|2.3|2.1|2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|4.6|4.3|3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4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8|3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3.5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2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9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815</TotalTime>
  <Words>628</Words>
  <Application>Microsoft Office PowerPoint</Application>
  <PresentationFormat>Panoramiczny</PresentationFormat>
  <Paragraphs>133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Arial</vt:lpstr>
      <vt:lpstr>Franklin Gothic Book</vt:lpstr>
      <vt:lpstr>Gill Sans MT</vt:lpstr>
      <vt:lpstr>Wingdings</vt:lpstr>
      <vt:lpstr>Gallery</vt:lpstr>
      <vt:lpstr>Prezentacja programu PowerPoint</vt:lpstr>
      <vt:lpstr> Sekretariat</vt:lpstr>
      <vt:lpstr> monitoring</vt:lpstr>
      <vt:lpstr> szkoła podstawowa</vt:lpstr>
      <vt:lpstr>Prezentacja programu PowerPoint</vt:lpstr>
      <vt:lpstr>Prezentacja programu PowerPoint</vt:lpstr>
      <vt:lpstr> Szkolny pedagog i psycholog</vt:lpstr>
      <vt:lpstr> opieka medyczna</vt:lpstr>
      <vt:lpstr> Rozwój fizyczny</vt:lpstr>
      <vt:lpstr>Prezentacja programu PowerPoint</vt:lpstr>
      <vt:lpstr> nauka pływania</vt:lpstr>
      <vt:lpstr>Prezentacja programu PowerPoint</vt:lpstr>
      <vt:lpstr> karta rowerowa</vt:lpstr>
      <vt:lpstr> zajęcia komputerowe</vt:lpstr>
      <vt:lpstr>Prezentacja programu PowerPoint</vt:lpstr>
      <vt:lpstr> języki obce</vt:lpstr>
      <vt:lpstr> lekcja</vt:lpstr>
      <vt:lpstr> świetlica szkolna</vt:lpstr>
      <vt:lpstr>Prezentacja programu PowerPoint</vt:lpstr>
      <vt:lpstr>Prezentacja programu PowerPoint</vt:lpstr>
      <vt:lpstr>Prezentacja programu PowerPoint</vt:lpstr>
      <vt:lpstr> ZAJĘCIA POZALEKCYJNE</vt:lpstr>
      <vt:lpstr> ZAJĘCIA POZALEKCYJNE</vt:lpstr>
      <vt:lpstr> teatrzyk „koziołki”</vt:lpstr>
      <vt:lpstr>Prezentacja programu PowerPoint</vt:lpstr>
      <vt:lpstr>Prezentacja programu PowerPoint</vt:lpstr>
      <vt:lpstr> konkursy</vt:lpstr>
      <vt:lpstr>Prezentacja programu PowerPoint</vt:lpstr>
      <vt:lpstr> akcje charytatywne i wolontariat</vt:lpstr>
      <vt:lpstr>Prezentacja programu PowerPoint</vt:lpstr>
      <vt:lpstr> Tradycje szkoły</vt:lpstr>
      <vt:lpstr> pasowanie pierwszoklasistów</vt:lpstr>
      <vt:lpstr> jasełka</vt:lpstr>
      <vt:lpstr> warsztaty świąteczne</vt:lpstr>
      <vt:lpstr>Zawody na ergometrze wioślarskim „ergometr dla wszystkich”</vt:lpstr>
      <vt:lpstr> festyn łokietkowy</vt:lpstr>
      <vt:lpstr>Prezentacja programu PowerPoint</vt:lpstr>
      <vt:lpstr>Prezentacja programu PowerPoint</vt:lpstr>
      <vt:lpstr>Prezentacja programu PowerPoint</vt:lpstr>
      <vt:lpstr> wycieczki klasowe</vt:lpstr>
      <vt:lpstr>Prezentacja programu PowerPoint</vt:lpstr>
      <vt:lpstr> Wieczory w szkole</vt:lpstr>
      <vt:lpstr>Prezentacja programu PowerPoint</vt:lpstr>
      <vt:lpstr> nagrody i wyróżnienia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</dc:creator>
  <cp:lastModifiedBy>Admin</cp:lastModifiedBy>
  <cp:revision>85</cp:revision>
  <dcterms:created xsi:type="dcterms:W3CDTF">2016-01-13T19:04:32Z</dcterms:created>
  <dcterms:modified xsi:type="dcterms:W3CDTF">2021-03-22T12:49:12Z</dcterms:modified>
</cp:coreProperties>
</file>